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82" r:id="rId4"/>
    <p:sldId id="273" r:id="rId5"/>
    <p:sldId id="274" r:id="rId6"/>
    <p:sldId id="275" r:id="rId7"/>
    <p:sldId id="296" r:id="rId8"/>
    <p:sldId id="295" r:id="rId9"/>
    <p:sldId id="276" r:id="rId10"/>
    <p:sldId id="289" r:id="rId11"/>
    <p:sldId id="290" r:id="rId12"/>
    <p:sldId id="285" r:id="rId13"/>
    <p:sldId id="286" r:id="rId14"/>
    <p:sldId id="283" r:id="rId15"/>
    <p:sldId id="287" r:id="rId16"/>
    <p:sldId id="261" r:id="rId17"/>
    <p:sldId id="291" r:id="rId18"/>
    <p:sldId id="294" r:id="rId19"/>
    <p:sldId id="288" r:id="rId20"/>
    <p:sldId id="292" r:id="rId21"/>
    <p:sldId id="27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Medium" panose="020B0604020202020204" charset="0"/>
      <p:regular r:id="rId36"/>
      <p:bold r:id="rId37"/>
      <p:italic r:id="rId38"/>
      <p:boldItalic r:id="rId39"/>
    </p:embeddedFont>
    <p:embeddedFont>
      <p:font typeface="Roboto Thin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35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‘click to add title’ - Tatiana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06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49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94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842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746 &amp; 750 Woodson St SE</a:t>
            </a:r>
            <a:r>
              <a:rPr lang="en-US"/>
              <a:t>, Atlanta 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33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Describe the exploration and cleanup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insights you had while exploring the data that you didn't anticipate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any problems that arose after exploring the data, and how you resolved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093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84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55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7c0434db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57c0434d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45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7c0434dbc_1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g57c0434dbc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0434d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0434d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6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66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13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the steps you took to analyze the data and answer each question you asked in your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4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the steps you took to analyze the data and answer each question you asked in your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79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the steps you took to analyze the data and answer each question you asked in your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3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012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 userDrawn="1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 userDrawn="1"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 userDrawn="1"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 userDrawn="1"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body" idx="1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een) 1 Line Subhead">
  <p:cSld name="Numbered 1–7 (Green) 1 Line Subhead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5" name="Google Shape;1065;p58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66" name="Google Shape;1066;p58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072" name="Google Shape;1072;p58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078" name="Google Shape;1078;p58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084" name="Google Shape;1084;p58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" name="Google Shape;1089;p58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090" name="Google Shape;1090;p58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1" name="Google Shape;1091;p58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92" name="Google Shape;1092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4" name="Google Shape;1094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5" name="Google Shape;1095;p58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096" name="Google Shape;1096;p58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58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098" name="Google Shape;109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0" name="Google Shape;1100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58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02" name="Google Shape;1102;p58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3" name="Google Shape;1103;p58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04" name="Google Shape;110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6" name="Google Shape;1106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58"/>
          <p:cNvSpPr txBox="1">
            <a:spLocks noGrp="1"/>
          </p:cNvSpPr>
          <p:nvPr>
            <p:ph type="body" idx="3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8" name="Google Shape;1108;p58"/>
          <p:cNvSpPr txBox="1">
            <a:spLocks noGrp="1"/>
          </p:cNvSpPr>
          <p:nvPr>
            <p:ph type="body" idx="4"/>
          </p:nvPr>
        </p:nvSpPr>
        <p:spPr>
          <a:xfrm>
            <a:off x="-1" y="1669156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9" name="Google Shape;1109;p58"/>
          <p:cNvSpPr txBox="1">
            <a:spLocks noGrp="1"/>
          </p:cNvSpPr>
          <p:nvPr>
            <p:ph type="body" idx="5"/>
          </p:nvPr>
        </p:nvSpPr>
        <p:spPr>
          <a:xfrm>
            <a:off x="-1" y="2194607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0" name="Google Shape;1110;p58"/>
          <p:cNvSpPr txBox="1">
            <a:spLocks noGrp="1"/>
          </p:cNvSpPr>
          <p:nvPr>
            <p:ph type="body" idx="6"/>
          </p:nvPr>
        </p:nvSpPr>
        <p:spPr>
          <a:xfrm>
            <a:off x="0" y="273771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1" name="Google Shape;1111;p58"/>
          <p:cNvSpPr txBox="1">
            <a:spLocks noGrp="1"/>
          </p:cNvSpPr>
          <p:nvPr>
            <p:ph type="body" idx="7"/>
          </p:nvPr>
        </p:nvSpPr>
        <p:spPr>
          <a:xfrm>
            <a:off x="-1" y="3279514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2" name="Google Shape;1112;p58"/>
          <p:cNvSpPr txBox="1">
            <a:spLocks noGrp="1"/>
          </p:cNvSpPr>
          <p:nvPr>
            <p:ph type="body" idx="8"/>
          </p:nvPr>
        </p:nvSpPr>
        <p:spPr>
          <a:xfrm>
            <a:off x="1" y="3812786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3" name="Google Shape;1113;p58"/>
          <p:cNvSpPr txBox="1">
            <a:spLocks noGrp="1"/>
          </p:cNvSpPr>
          <p:nvPr>
            <p:ph type="body" idx="9"/>
          </p:nvPr>
        </p:nvSpPr>
        <p:spPr>
          <a:xfrm>
            <a:off x="1" y="4356514"/>
            <a:ext cx="9145252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4" name="Google Shape;1114;p58"/>
          <p:cNvSpPr/>
          <p:nvPr/>
        </p:nvSpPr>
        <p:spPr>
          <a:xfrm>
            <a:off x="270456" y="1062598"/>
            <a:ext cx="814265" cy="38163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458" y="1094606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9275" y="1633320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788" y="2185394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6605" y="2714449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605" y="3275078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8118" y="3827152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935" y="4356207"/>
            <a:ext cx="885938" cy="49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2 Line Subhead">
  <p:cSld name="Numbered 1–6 (Gray) 2 Line Subhead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9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5" name="Google Shape;1125;p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26" name="Google Shape;1126;p59"/>
          <p:cNvSpPr txBox="1">
            <a:spLocks noGrp="1"/>
          </p:cNvSpPr>
          <p:nvPr>
            <p:ph type="subTitle" idx="2"/>
          </p:nvPr>
        </p:nvSpPr>
        <p:spPr>
          <a:xfrm>
            <a:off x="0" y="671118"/>
            <a:ext cx="9144000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27" name="Google Shape;1127;p59"/>
          <p:cNvGrpSpPr/>
          <p:nvPr/>
        </p:nvGrpSpPr>
        <p:grpSpPr>
          <a:xfrm>
            <a:off x="348206" y="1340857"/>
            <a:ext cx="8529094" cy="587728"/>
            <a:chOff x="464275" y="1787809"/>
            <a:chExt cx="11372126" cy="783637"/>
          </a:xfrm>
        </p:grpSpPr>
        <p:sp>
          <p:nvSpPr>
            <p:cNvPr id="1128" name="Google Shape;1128;p59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9" name="Google Shape;1129;p59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1130" name="Google Shape;113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2" name="Google Shape;1132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59"/>
          <p:cNvGrpSpPr/>
          <p:nvPr/>
        </p:nvGrpSpPr>
        <p:grpSpPr>
          <a:xfrm>
            <a:off x="338681" y="1926206"/>
            <a:ext cx="8538619" cy="587728"/>
            <a:chOff x="451575" y="2568275"/>
            <a:chExt cx="11384826" cy="783637"/>
          </a:xfrm>
        </p:grpSpPr>
        <p:sp>
          <p:nvSpPr>
            <p:cNvPr id="1134" name="Google Shape;1134;p59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5" name="Google Shape;1135;p59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1136" name="Google Shape;1136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8" name="Google Shape;1138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59"/>
          <p:cNvGrpSpPr/>
          <p:nvPr/>
        </p:nvGrpSpPr>
        <p:grpSpPr>
          <a:xfrm>
            <a:off x="338681" y="2516866"/>
            <a:ext cx="8538619" cy="587728"/>
            <a:chOff x="451575" y="3355822"/>
            <a:chExt cx="11384826" cy="783637"/>
          </a:xfrm>
        </p:grpSpPr>
        <p:sp>
          <p:nvSpPr>
            <p:cNvPr id="1140" name="Google Shape;1140;p59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1" name="Google Shape;1141;p59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1142" name="Google Shape;1142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44" name="Google Shape;1144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5" name="Google Shape;1145;p59"/>
          <p:cNvGrpSpPr/>
          <p:nvPr/>
        </p:nvGrpSpPr>
        <p:grpSpPr>
          <a:xfrm>
            <a:off x="348206" y="3097891"/>
            <a:ext cx="8529094" cy="587728"/>
            <a:chOff x="464275" y="4130522"/>
            <a:chExt cx="11372126" cy="783637"/>
          </a:xfrm>
        </p:grpSpPr>
        <p:sp>
          <p:nvSpPr>
            <p:cNvPr id="1146" name="Google Shape;1146;p59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7" name="Google Shape;1147;p59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1148" name="Google Shape;1148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0" name="Google Shape;1150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59"/>
          <p:cNvGrpSpPr/>
          <p:nvPr/>
        </p:nvGrpSpPr>
        <p:grpSpPr>
          <a:xfrm>
            <a:off x="338681" y="3683241"/>
            <a:ext cx="8538619" cy="587728"/>
            <a:chOff x="451575" y="4910988"/>
            <a:chExt cx="11384826" cy="783637"/>
          </a:xfrm>
        </p:grpSpPr>
        <p:sp>
          <p:nvSpPr>
            <p:cNvPr id="1152" name="Google Shape;1152;p59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59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1154" name="Google Shape;1154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6" name="Google Shape;115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59"/>
          <p:cNvGrpSpPr/>
          <p:nvPr/>
        </p:nvGrpSpPr>
        <p:grpSpPr>
          <a:xfrm>
            <a:off x="338681" y="4283426"/>
            <a:ext cx="8538619" cy="587728"/>
            <a:chOff x="451575" y="5711235"/>
            <a:chExt cx="11384826" cy="783637"/>
          </a:xfrm>
        </p:grpSpPr>
        <p:sp>
          <p:nvSpPr>
            <p:cNvPr id="1158" name="Google Shape;1158;p59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9" name="Google Shape;1159;p59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1160" name="Google Shape;116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2" name="Google Shape;1162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3" name="Google Shape;1163;p59"/>
          <p:cNvSpPr txBox="1">
            <a:spLocks noGrp="1"/>
          </p:cNvSpPr>
          <p:nvPr>
            <p:ph type="body" idx="3"/>
          </p:nvPr>
        </p:nvSpPr>
        <p:spPr>
          <a:xfrm>
            <a:off x="0" y="1413442"/>
            <a:ext cx="9139782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4" name="Google Shape;1164;p59"/>
          <p:cNvSpPr txBox="1">
            <a:spLocks noGrp="1"/>
          </p:cNvSpPr>
          <p:nvPr>
            <p:ph type="body" idx="4"/>
          </p:nvPr>
        </p:nvSpPr>
        <p:spPr>
          <a:xfrm>
            <a:off x="0" y="1985373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5" name="Google Shape;1165;p59"/>
          <p:cNvSpPr txBox="1">
            <a:spLocks noGrp="1"/>
          </p:cNvSpPr>
          <p:nvPr>
            <p:ph type="body" idx="5"/>
          </p:nvPr>
        </p:nvSpPr>
        <p:spPr>
          <a:xfrm>
            <a:off x="-1" y="258652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p59"/>
          <p:cNvSpPr txBox="1">
            <a:spLocks noGrp="1"/>
          </p:cNvSpPr>
          <p:nvPr>
            <p:ph type="body" idx="6"/>
          </p:nvPr>
        </p:nvSpPr>
        <p:spPr>
          <a:xfrm>
            <a:off x="-4219" y="315854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7" name="Google Shape;1167;p59"/>
          <p:cNvSpPr txBox="1">
            <a:spLocks noGrp="1"/>
          </p:cNvSpPr>
          <p:nvPr>
            <p:ph type="body" idx="7"/>
          </p:nvPr>
        </p:nvSpPr>
        <p:spPr>
          <a:xfrm>
            <a:off x="-4219" y="3730475"/>
            <a:ext cx="9148220" cy="47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8" name="Google Shape;1168;p59"/>
          <p:cNvSpPr txBox="1">
            <a:spLocks noGrp="1"/>
          </p:cNvSpPr>
          <p:nvPr>
            <p:ph type="body" idx="8"/>
          </p:nvPr>
        </p:nvSpPr>
        <p:spPr>
          <a:xfrm>
            <a:off x="0" y="4329875"/>
            <a:ext cx="9143999" cy="47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9" name="Google Shape;1169;p59"/>
          <p:cNvSpPr/>
          <p:nvPr/>
        </p:nvSpPr>
        <p:spPr>
          <a:xfrm>
            <a:off x="281025" y="1332743"/>
            <a:ext cx="900695" cy="35302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Google Shape;1170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1377887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1965911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2554405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3152089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3719610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4297975"/>
            <a:ext cx="934013" cy="51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1–4 (Green) 1 Line Subhead">
  <p:cSld name="Bulleted List 1–4 (Green) 1 Line Subhead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0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0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9" name="Google Shape;1179;p60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0" name="Google Shape;1180;p60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81" name="Google Shape;1181;p60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182" name="Google Shape;1182;p60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3" name="Google Shape;1183;p60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184" name="Google Shape;1184;p60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0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6" name="Google Shape;1186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7" name="Google Shape;1187;p60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188" name="Google Shape;1188;p60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9" name="Google Shape;1189;p60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190" name="Google Shape;1190;p60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0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2" name="Google Shape;1192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3" name="Google Shape;1193;p60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194" name="Google Shape;1194;p60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5" name="Google Shape;1195;p60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196" name="Google Shape;1196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8" name="Google Shape;119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9" name="Google Shape;1199;p60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200" name="Google Shape;1200;p60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1" name="Google Shape;1201;p60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202" name="Google Shape;1202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04" name="Google Shape;1204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5" name="Google Shape;1205;p60"/>
          <p:cNvSpPr txBox="1">
            <a:spLocks noGrp="1"/>
          </p:cNvSpPr>
          <p:nvPr>
            <p:ph type="body" idx="3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6" name="Google Shape;1206;p60"/>
          <p:cNvSpPr txBox="1">
            <a:spLocks noGrp="1"/>
          </p:cNvSpPr>
          <p:nvPr>
            <p:ph type="body" idx="4"/>
          </p:nvPr>
        </p:nvSpPr>
        <p:spPr>
          <a:xfrm>
            <a:off x="-1" y="2213462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7" name="Google Shape;1207;p60"/>
          <p:cNvSpPr txBox="1">
            <a:spLocks noGrp="1"/>
          </p:cNvSpPr>
          <p:nvPr>
            <p:ph type="body" idx="5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8" name="Google Shape;1208;p60"/>
          <p:cNvSpPr txBox="1">
            <a:spLocks noGrp="1"/>
          </p:cNvSpPr>
          <p:nvPr>
            <p:ph type="body" idx="6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9" name="Google Shape;1209;p60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318" y="2159797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72" y="3798850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303" y="300670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1 Line Subhead">
  <p:cSld name="Numbered 1–3 (Green) 1 Line Subhead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1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61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7" name="Google Shape;1217;p61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8" name="Google Shape;1218;p61"/>
          <p:cNvSpPr txBox="1">
            <a:spLocks noGrp="1"/>
          </p:cNvSpPr>
          <p:nvPr>
            <p:ph type="subTitle" idx="2"/>
          </p:nvPr>
        </p:nvSpPr>
        <p:spPr>
          <a:xfrm>
            <a:off x="0" y="663123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19" name="Google Shape;1219;p61"/>
          <p:cNvGrpSpPr/>
          <p:nvPr/>
        </p:nvGrpSpPr>
        <p:grpSpPr>
          <a:xfrm>
            <a:off x="353941" y="1196838"/>
            <a:ext cx="8332859" cy="3423337"/>
            <a:chOff x="471922" y="1735484"/>
            <a:chExt cx="11110478" cy="4564449"/>
          </a:xfrm>
        </p:grpSpPr>
        <p:grpSp>
          <p:nvGrpSpPr>
            <p:cNvPr id="1220" name="Google Shape;1220;p61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1221" name="Google Shape;1221;p61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1222" name="Google Shape;1222;p61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23" name="Google Shape;1223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4" name="Google Shape;1224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25" name="Google Shape;1225;p61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26" name="Google Shape;1226;p6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7" name="Google Shape;1227;p61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1228" name="Google Shape;1228;p61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9" name="Google Shape;1229;p61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1230" name="Google Shape;1230;p61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31" name="Google Shape;1231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2" name="Google Shape;1232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233" name="Google Shape;1233;p6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234" name="Google Shape;1234;p61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1235" name="Google Shape;1235;p61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6" name="Google Shape;1236;p61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1237" name="Google Shape;1237;p61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61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39" name="Google Shape;1239;p6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0" name="Google Shape;1240;p61"/>
          <p:cNvSpPr txBox="1">
            <a:spLocks noGrp="1"/>
          </p:cNvSpPr>
          <p:nvPr>
            <p:ph type="body" idx="3"/>
          </p:nvPr>
        </p:nvSpPr>
        <p:spPr>
          <a:xfrm>
            <a:off x="619017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1" name="Google Shape;1241;p61"/>
          <p:cNvSpPr txBox="1">
            <a:spLocks noGrp="1"/>
          </p:cNvSpPr>
          <p:nvPr>
            <p:ph type="body" idx="4"/>
          </p:nvPr>
        </p:nvSpPr>
        <p:spPr>
          <a:xfrm>
            <a:off x="3494416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2" name="Google Shape;1242;p61"/>
          <p:cNvSpPr txBox="1">
            <a:spLocks noGrp="1"/>
          </p:cNvSpPr>
          <p:nvPr>
            <p:ph type="body" idx="5"/>
          </p:nvPr>
        </p:nvSpPr>
        <p:spPr>
          <a:xfrm>
            <a:off x="6300591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Atlanta Housing Market</a:t>
            </a:r>
            <a:endParaRPr b="0" dirty="0"/>
          </a:p>
        </p:txBody>
      </p:sp>
      <p:sp>
        <p:nvSpPr>
          <p:cNvPr id="1248" name="Google Shape;124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Project-1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B2573-2ABD-4A94-BF0C-62792E239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1" t="6426" r="9485" b="7046"/>
          <a:stretch/>
        </p:blipFill>
        <p:spPr>
          <a:xfrm>
            <a:off x="4250128" y="1439636"/>
            <a:ext cx="4552785" cy="3338285"/>
          </a:xfrm>
          <a:prstGeom prst="rect">
            <a:avLst/>
          </a:prstGeom>
        </p:spPr>
      </p:pic>
      <p:pic>
        <p:nvPicPr>
          <p:cNvPr id="4" name="Picture 2" descr="Image result for metro atlanta county map">
            <a:extLst>
              <a:ext uri="{FF2B5EF4-FFF2-40B4-BE49-F238E27FC236}">
                <a16:creationId xmlns:a16="http://schemas.microsoft.com/office/drawing/2014/main" id="{E4C2E926-E027-47D5-A303-E24BED90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7" y="1330777"/>
            <a:ext cx="3835872" cy="35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20D03E-1213-4E5B-9C93-0CFF9666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50" y="279942"/>
            <a:ext cx="8595300" cy="792300"/>
          </a:xfrm>
        </p:spPr>
        <p:txBody>
          <a:bodyPr anchor="ctr"/>
          <a:lstStyle/>
          <a:p>
            <a:r>
              <a:rPr lang="en-US" sz="2800" dirty="0"/>
              <a:t>Metro Counties Home Value Change</a:t>
            </a:r>
          </a:p>
        </p:txBody>
      </p:sp>
    </p:spTree>
    <p:extLst>
      <p:ext uri="{BB962C8B-B14F-4D97-AF65-F5344CB8AC3E}">
        <p14:creationId xmlns:p14="http://schemas.microsoft.com/office/powerpoint/2010/main" val="2235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2" descr="Image result for metro atlanta county map">
            <a:extLst>
              <a:ext uri="{FF2B5EF4-FFF2-40B4-BE49-F238E27FC236}">
                <a16:creationId xmlns:a16="http://schemas.microsoft.com/office/drawing/2014/main" id="{E4C2E926-E027-47D5-A303-E24BED90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7" y="1330777"/>
            <a:ext cx="3835872" cy="35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20D03E-1213-4E5B-9C93-0CFF9666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50" y="279942"/>
            <a:ext cx="8595300" cy="792300"/>
          </a:xfrm>
        </p:spPr>
        <p:txBody>
          <a:bodyPr anchor="ctr"/>
          <a:lstStyle/>
          <a:p>
            <a:r>
              <a:rPr lang="en-US" sz="2800" dirty="0"/>
              <a:t>Metro Counties Buyer-Seller-Index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D071F-385D-41A2-9BC1-B3DB869F9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2" t="6667" r="9381" b="6962"/>
          <a:stretch/>
        </p:blipFill>
        <p:spPr>
          <a:xfrm>
            <a:off x="4254738" y="1274872"/>
            <a:ext cx="4483987" cy="3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1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27C1F-1117-4C95-95F5-D88D29B4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56" y="1395677"/>
            <a:ext cx="4187544" cy="279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8A8FB-BDC7-4D4F-90C5-07F216D4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553" y="1308592"/>
            <a:ext cx="4318172" cy="28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B136A-2D7B-4C6F-B6EA-EA0EAA96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164"/>
            <a:ext cx="9144000" cy="40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FE30-3F8A-4F47-B22C-93951953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50" y="279942"/>
            <a:ext cx="8595300" cy="792300"/>
          </a:xfrm>
        </p:spPr>
        <p:txBody>
          <a:bodyPr anchor="ctr"/>
          <a:lstStyle/>
          <a:p>
            <a:r>
              <a:rPr lang="en-US" sz="2800" dirty="0"/>
              <a:t>Gentrification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88592-BED5-4BCD-8413-A05933958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Placeholder 6" descr="Slack">
            <a:extLst>
              <a:ext uri="{FF2B5EF4-FFF2-40B4-BE49-F238E27FC236}">
                <a16:creationId xmlns:a16="http://schemas.microsoft.com/office/drawing/2014/main" id="{E29FE29A-0721-4FC4-B901-2EE4C5099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963" y="1148443"/>
            <a:ext cx="5262430" cy="310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5B7F3-E4F8-4121-B51F-4AA8F0DEC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15"/>
          <a:stretch/>
        </p:blipFill>
        <p:spPr>
          <a:xfrm>
            <a:off x="3762927" y="3075154"/>
            <a:ext cx="707474" cy="9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806F0-6FAA-4222-B0E9-FD181D405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63" y="3069896"/>
            <a:ext cx="1786862" cy="1001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A7CED-59B3-49DB-88F5-E1103957B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370" y="1346206"/>
            <a:ext cx="3064355" cy="27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37BD6-096B-4E37-ADDE-76F4117CD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9" r="27997"/>
          <a:stretch/>
        </p:blipFill>
        <p:spPr>
          <a:xfrm>
            <a:off x="1661885" y="327870"/>
            <a:ext cx="5676175" cy="44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Data Cleanup &amp; Exploration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711D9-FAB4-4D44-A841-6A8B128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376237"/>
            <a:ext cx="80200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AE54-6147-449D-B7A7-D014345C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1" y="3289195"/>
            <a:ext cx="5963479" cy="142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E844B-1FD4-4232-BEF1-D1B5CFB0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1" y="316664"/>
            <a:ext cx="5963479" cy="29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01321-C850-4196-A738-ABAA8B59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99" y="293214"/>
            <a:ext cx="5913418" cy="45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3"/>
          <p:cNvSpPr txBox="1">
            <a:spLocks noGrp="1"/>
          </p:cNvSpPr>
          <p:nvPr>
            <p:ph type="title"/>
          </p:nvPr>
        </p:nvSpPr>
        <p:spPr>
          <a:xfrm>
            <a:off x="274350" y="988338"/>
            <a:ext cx="8595300" cy="1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Atlanta Housing Market</a:t>
            </a:r>
            <a:br>
              <a:rPr lang="en-US" dirty="0"/>
            </a:br>
            <a:r>
              <a:rPr lang="en-US" dirty="0"/>
              <a:t>5 year Trend</a:t>
            </a:r>
            <a:endParaRPr dirty="0"/>
          </a:p>
        </p:txBody>
      </p:sp>
      <p:sp>
        <p:nvSpPr>
          <p:cNvPr id="1254" name="Google Shape;125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Google Shape;1253;p63">
            <a:extLst>
              <a:ext uri="{FF2B5EF4-FFF2-40B4-BE49-F238E27FC236}">
                <a16:creationId xmlns:a16="http://schemas.microsoft.com/office/drawing/2014/main" id="{779EAC1D-A37C-48EE-A99F-EB51E292417F}"/>
              </a:ext>
            </a:extLst>
          </p:cNvPr>
          <p:cNvSpPr txBox="1">
            <a:spLocks/>
          </p:cNvSpPr>
          <p:nvPr/>
        </p:nvSpPr>
        <p:spPr>
          <a:xfrm>
            <a:off x="274350" y="2498051"/>
            <a:ext cx="8595300" cy="1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Misti Martin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Isaac Neal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Taylor Portwood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Hari Natamai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84AEC-E8C4-475F-979A-3FE29CE4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9"/>
          <a:stretch/>
        </p:blipFill>
        <p:spPr>
          <a:xfrm>
            <a:off x="521653" y="704833"/>
            <a:ext cx="7967276" cy="38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69B6F-5A09-4575-BCD7-8B3FBFB9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" y="1553625"/>
            <a:ext cx="8046720" cy="532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CDD80-C6C0-4BA7-9F90-48B62391D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3" y="2311821"/>
            <a:ext cx="8086122" cy="49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7A956-EEC6-41F7-87A6-E534A7B74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779" y="2858970"/>
            <a:ext cx="1960935" cy="22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4" name="Google Shape;145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343" name="Google Shape;134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4" name="Google Shape;1344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5" name="Google Shape;1345;p6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Project Proposal</a:t>
            </a:r>
            <a:endParaRPr sz="1300" dirty="0"/>
          </a:p>
        </p:txBody>
      </p:sp>
      <p:sp>
        <p:nvSpPr>
          <p:cNvPr id="1346" name="Google Shape;1346;p6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Source</a:t>
            </a:r>
            <a:endParaRPr sz="1300" dirty="0"/>
          </a:p>
        </p:txBody>
      </p:sp>
      <p:sp>
        <p:nvSpPr>
          <p:cNvPr id="1347" name="Google Shape;1347;p69"/>
          <p:cNvSpPr txBox="1">
            <a:spLocks noGrp="1"/>
          </p:cNvSpPr>
          <p:nvPr>
            <p:ph type="subTitle" idx="5"/>
          </p:nvPr>
        </p:nvSpPr>
        <p:spPr>
          <a:xfrm>
            <a:off x="0" y="3022791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Cleanup and Exploration</a:t>
            </a:r>
            <a:endParaRPr sz="1300" dirty="0"/>
          </a:p>
        </p:txBody>
      </p:sp>
      <p:sp>
        <p:nvSpPr>
          <p:cNvPr id="1348" name="Google Shape;1348;p69"/>
          <p:cNvSpPr txBox="1">
            <a:spLocks noGrp="1"/>
          </p:cNvSpPr>
          <p:nvPr>
            <p:ph type="subTitle" idx="6"/>
          </p:nvPr>
        </p:nvSpPr>
        <p:spPr>
          <a:xfrm>
            <a:off x="-12300" y="24230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Analysis</a:t>
            </a:r>
            <a:endParaRPr sz="1300" dirty="0"/>
          </a:p>
        </p:txBody>
      </p:sp>
      <p:sp>
        <p:nvSpPr>
          <p:cNvPr id="1350" name="Google Shape;1350;p69"/>
          <p:cNvSpPr txBox="1">
            <a:spLocks noGrp="1"/>
          </p:cNvSpPr>
          <p:nvPr>
            <p:ph type="subTitle" idx="8"/>
          </p:nvPr>
        </p:nvSpPr>
        <p:spPr>
          <a:xfrm>
            <a:off x="0" y="3622532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Questions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226976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Proposal</a:t>
            </a:r>
            <a:endParaRPr dirty="0"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How has Atlanta housing market evolved over the last 5 years?</a:t>
            </a:r>
            <a:endParaRPr sz="1000" dirty="0"/>
          </a:p>
        </p:txBody>
      </p:sp>
      <p:sp>
        <p:nvSpPr>
          <p:cNvPr id="1331" name="Google Shape;1331;p68"/>
          <p:cNvSpPr txBox="1">
            <a:spLocks noGrp="1"/>
          </p:cNvSpPr>
          <p:nvPr>
            <p:ph type="subTitle" idx="4"/>
          </p:nvPr>
        </p:nvSpPr>
        <p:spPr>
          <a:xfrm>
            <a:off x="-12300" y="2186925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Has Gentrification occurred in certain neighborhoods?</a:t>
            </a:r>
            <a:endParaRPr sz="1000" dirty="0"/>
          </a:p>
        </p:txBody>
      </p:sp>
      <p:sp>
        <p:nvSpPr>
          <p:cNvPr id="1332" name="Google Shape;1332;p68"/>
          <p:cNvSpPr txBox="1">
            <a:spLocks noGrp="1"/>
          </p:cNvSpPr>
          <p:nvPr>
            <p:ph type="subTitle" idx="5"/>
          </p:nvPr>
        </p:nvSpPr>
        <p:spPr>
          <a:xfrm>
            <a:off x="-12300" y="169255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How does Atlanta housing market perform against National average?</a:t>
            </a:r>
            <a:endParaRPr sz="1000" dirty="0"/>
          </a:p>
        </p:txBody>
      </p:sp>
      <p:sp>
        <p:nvSpPr>
          <p:cNvPr id="1334" name="Google Shape;1334;p68"/>
          <p:cNvSpPr txBox="1">
            <a:spLocks noGrp="1"/>
          </p:cNvSpPr>
          <p:nvPr>
            <p:ph type="subTitle" idx="7"/>
          </p:nvPr>
        </p:nvSpPr>
        <p:spPr>
          <a:xfrm>
            <a:off x="-12300" y="2692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000" dirty="0">
                <a:solidFill>
                  <a:schemeClr val="dk1"/>
                </a:solidFill>
              </a:rPr>
              <a:t>What are the observable trends?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336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  <a:endParaRPr dirty="0"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Zillow.com/research/data</a:t>
            </a:r>
            <a:endParaRPr sz="1000" dirty="0"/>
          </a:p>
        </p:txBody>
      </p:sp>
      <p:sp>
        <p:nvSpPr>
          <p:cNvPr id="1331" name="Google Shape;1331;p6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Zillow Home Value Index and Buyer Seller Index</a:t>
            </a:r>
            <a:endParaRPr sz="1000" dirty="0"/>
          </a:p>
        </p:txBody>
      </p:sp>
      <p:sp>
        <p:nvSpPr>
          <p:cNvPr id="1332" name="Google Shape;1332;p6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Google Maps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21282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FF6-2397-4154-907C-B8BC186C81F2}"/>
              </a:ext>
            </a:extLst>
          </p:cNvPr>
          <p:cNvGrpSpPr/>
          <p:nvPr/>
        </p:nvGrpSpPr>
        <p:grpSpPr>
          <a:xfrm>
            <a:off x="1108229" y="975360"/>
            <a:ext cx="6130771" cy="3794760"/>
            <a:chOff x="1108229" y="319204"/>
            <a:chExt cx="6667314" cy="44509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CE688B-01B3-449E-A4D6-D0739EB7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229" y="319204"/>
              <a:ext cx="6667314" cy="445091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204B41-BF2D-43C6-A5CF-409A66E8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382" y="3150818"/>
              <a:ext cx="2148957" cy="941678"/>
            </a:xfrm>
            <a:prstGeom prst="rect">
              <a:avLst/>
            </a:prstGeom>
          </p:spPr>
        </p:pic>
      </p:grpSp>
      <p:sp>
        <p:nvSpPr>
          <p:cNvPr id="8" name="Google Shape;1327;p68">
            <a:extLst>
              <a:ext uri="{FF2B5EF4-FFF2-40B4-BE49-F238E27FC236}">
                <a16:creationId xmlns:a16="http://schemas.microsoft.com/office/drawing/2014/main" id="{916FFA6F-666E-4FE3-9591-D8037D644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700"/>
            <a:ext cx="9168600" cy="73464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2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C4092-12B0-4B7B-9DA8-B7638818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88721"/>
            <a:ext cx="5928360" cy="2430816"/>
          </a:xfrm>
          <a:prstGeom prst="rect">
            <a:avLst/>
          </a:prstGeom>
        </p:spPr>
      </p:pic>
      <p:sp>
        <p:nvSpPr>
          <p:cNvPr id="4" name="Google Shape;1327;p68">
            <a:extLst>
              <a:ext uri="{FF2B5EF4-FFF2-40B4-BE49-F238E27FC236}">
                <a16:creationId xmlns:a16="http://schemas.microsoft.com/office/drawing/2014/main" id="{1A73FCF7-F53A-4CDC-B1A6-41090D27E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700"/>
            <a:ext cx="9168600" cy="73464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D489-D855-4158-9659-F5DE622F6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760" y="1913898"/>
            <a:ext cx="6416425" cy="22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 descr="Image result for metro atlanta county map">
            <a:extLst>
              <a:ext uri="{FF2B5EF4-FFF2-40B4-BE49-F238E27FC236}">
                <a16:creationId xmlns:a16="http://schemas.microsoft.com/office/drawing/2014/main" id="{B767B0CA-E01A-4C1B-B60E-FC3850A1C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7" y="1330772"/>
            <a:ext cx="3835872" cy="35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662B2-5BBA-4B69-892E-6498CA5B2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2" t="5321" r="9537" b="5789"/>
          <a:stretch/>
        </p:blipFill>
        <p:spPr>
          <a:xfrm>
            <a:off x="4174239" y="1431198"/>
            <a:ext cx="4281714" cy="33551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BB755-502F-4A88-8F2F-A256CECC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50" y="279942"/>
            <a:ext cx="8595300" cy="792300"/>
          </a:xfrm>
        </p:spPr>
        <p:txBody>
          <a:bodyPr anchor="ctr"/>
          <a:lstStyle/>
          <a:p>
            <a:r>
              <a:rPr lang="en-US" sz="2800" dirty="0"/>
              <a:t>Metro Counties Growth</a:t>
            </a:r>
          </a:p>
        </p:txBody>
      </p:sp>
    </p:spTree>
    <p:extLst>
      <p:ext uri="{BB962C8B-B14F-4D97-AF65-F5344CB8AC3E}">
        <p14:creationId xmlns:p14="http://schemas.microsoft.com/office/powerpoint/2010/main" val="34192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619</TotalTime>
  <Words>637</Words>
  <Application>Microsoft Office PowerPoint</Application>
  <PresentationFormat>On-screen Show (16:9)</PresentationFormat>
  <Paragraphs>73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 Light</vt:lpstr>
      <vt:lpstr>Roboto</vt:lpstr>
      <vt:lpstr>Roboto Thin</vt:lpstr>
      <vt:lpstr>Arial</vt:lpstr>
      <vt:lpstr>Calibri</vt:lpstr>
      <vt:lpstr>Roboto Medium</vt:lpstr>
      <vt:lpstr>Simple Light</vt:lpstr>
      <vt:lpstr>Atlanta Housing Market</vt:lpstr>
      <vt:lpstr>Atlanta Housing Market 5 year Trend</vt:lpstr>
      <vt:lpstr>Agenda</vt:lpstr>
      <vt:lpstr>Project Proposal</vt:lpstr>
      <vt:lpstr>Data Source</vt:lpstr>
      <vt:lpstr>Data Source</vt:lpstr>
      <vt:lpstr>Data Source</vt:lpstr>
      <vt:lpstr>Data Analysis</vt:lpstr>
      <vt:lpstr>Metro Counties Growth</vt:lpstr>
      <vt:lpstr>Metro Counties Home Value Change</vt:lpstr>
      <vt:lpstr>Metro Counties Buyer-Seller-Index</vt:lpstr>
      <vt:lpstr>PowerPoint Presentation</vt:lpstr>
      <vt:lpstr>PowerPoint Presentation</vt:lpstr>
      <vt:lpstr>Gentrification Example</vt:lpstr>
      <vt:lpstr>PowerPoint Presentation</vt:lpstr>
      <vt:lpstr>Data Cleanup &amp; Exploration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&amp; Collaboration with Git</dc:title>
  <dc:creator>Natamai, Hari (RC-US SI LP KM)</dc:creator>
  <cp:keywords>C_Unrestricted</cp:keywords>
  <cp:lastModifiedBy>Natamai, Hari (RC-US SI LP KM)</cp:lastModifiedBy>
  <cp:revision>41</cp:revision>
  <dcterms:modified xsi:type="dcterms:W3CDTF">2020-01-11T14:56:29Z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